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70" r:id="rId3"/>
    <p:sldId id="380" r:id="rId4"/>
    <p:sldId id="382" r:id="rId5"/>
    <p:sldId id="371" r:id="rId6"/>
    <p:sldId id="343" r:id="rId7"/>
    <p:sldId id="384" r:id="rId8"/>
    <p:sldId id="385" r:id="rId9"/>
    <p:sldId id="388" r:id="rId10"/>
    <p:sldId id="386" r:id="rId11"/>
    <p:sldId id="389" r:id="rId12"/>
    <p:sldId id="390" r:id="rId13"/>
    <p:sldId id="391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2" autoAdjust="0"/>
    <p:restoredTop sz="99494" autoAdjust="0"/>
  </p:normalViewPr>
  <p:slideViewPr>
    <p:cSldViewPr>
      <p:cViewPr varScale="1">
        <p:scale>
          <a:sx n="138" d="100"/>
          <a:sy n="138" d="100"/>
        </p:scale>
        <p:origin x="120" y="306"/>
      </p:cViewPr>
      <p:guideLst>
        <p:guide orient="horz" pos="57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-229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2FCEE-F6CE-4B8D-9B1B-4676A6BB0AFB}" type="datetimeFigureOut">
              <a:rPr lang="en-US" smtClean="0"/>
              <a:pPr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997D2-2B4B-4713-992E-D7988F6989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74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64091-E49F-4F14-951E-D59F416DB54B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BD3E-1973-4866-BE6E-8C27E14F8C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3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3348A-3056-4E99-AD9F-55A62BE8D3C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762000"/>
          </a:xfrm>
          <a:prstGeom prst="rect">
            <a:avLst/>
          </a:prstGeom>
        </p:spPr>
        <p:txBody>
          <a:bodyPr/>
          <a:lstStyle>
            <a:lvl1pPr>
              <a:defRPr sz="4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33" descr="chrmblue_std smal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1"/>
            <a:ext cx="8151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9"/>
          <p:cNvSpPr>
            <a:spLocks noChangeArrowheads="1"/>
          </p:cNvSpPr>
          <p:nvPr userDrawn="1"/>
        </p:nvSpPr>
        <p:spPr bwMode="auto">
          <a:xfrm flipV="1">
            <a:off x="0" y="1066800"/>
            <a:ext cx="9144000" cy="476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7848600" y="6324600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41633ED-35B7-4A6A-847F-576322AB8A36}" type="slidenum">
              <a:rPr lang="en-US" sz="1600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0" y="304800"/>
            <a:ext cx="9144000" cy="83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0303" tIns="50151" rIns="100303" bIns="50151">
            <a:spAutoFit/>
          </a:bodyPr>
          <a:lstStyle/>
          <a:p>
            <a:pPr algn="ctr" defTabSz="1003300">
              <a:defRPr/>
            </a:pPr>
            <a:r>
              <a:rPr lang="en-US" sz="48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Air Force Institute of Technology</a:t>
            </a:r>
            <a:endParaRPr lang="en-US" sz="4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Picture 20"/>
          <p:cNvPicPr>
            <a:picLocks noChangeAspect="1" noChangeArrowheads="1"/>
          </p:cNvPicPr>
          <p:nvPr/>
        </p:nvPicPr>
        <p:blipFill>
          <a:blip r:embed="rId2" cstate="print"/>
          <a:srcRect l="1755" r="-2144" b="-21831"/>
          <a:stretch>
            <a:fillRect/>
          </a:stretch>
        </p:blipFill>
        <p:spPr bwMode="auto">
          <a:xfrm>
            <a:off x="457200" y="1676400"/>
            <a:ext cx="3429000" cy="287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905000"/>
            <a:ext cx="4724400" cy="762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Me</a:t>
            </a:r>
            <a:endParaRPr lang="en-US" sz="4000" dirty="0"/>
          </a:p>
        </p:txBody>
      </p:sp>
      <p:pic>
        <p:nvPicPr>
          <p:cNvPr id="7" name="Picture 28" descr="AFITCamp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38600" y="2971800"/>
            <a:ext cx="4724400" cy="144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Douglas D.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Hodson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 PhD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>
                <a:latin typeface="+mj-lt"/>
                <a:ea typeface="+mj-ea"/>
                <a:cs typeface="+mj-cs"/>
              </a:rPr>
              <a:t>Bldg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 640, Rm 311C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255-3636 x4719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953000" y="2819400"/>
            <a:ext cx="2895600" cy="1588"/>
          </a:xfrm>
          <a:prstGeom prst="line">
            <a:avLst/>
          </a:prstGeom>
          <a:ln w="158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UAS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4" y="1219200"/>
            <a:ext cx="8487136" cy="54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and Real Hardware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038599"/>
            <a:ext cx="3505200" cy="2733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3943" y="2094218"/>
            <a:ext cx="207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Modeling and Simulation Tool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18" y="5000576"/>
            <a:ext cx="1790700" cy="809625"/>
          </a:xfrm>
          <a:prstGeom prst="rect">
            <a:avLst/>
          </a:prstGeom>
        </p:spPr>
      </p:pic>
      <p:pic>
        <p:nvPicPr>
          <p:cNvPr id="1026" name="Picture 2" descr="https://mgc-images.imgix.net/fpga/modellsimpe-8CF974DB.jpg?q=80&amp;w=1600&amp;fit=ma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13" y="1204192"/>
            <a:ext cx="3695175" cy="25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877" y="1544685"/>
            <a:ext cx="1790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2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CSCE 587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07" y="1600200"/>
            <a:ext cx="2725386" cy="411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95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dirty="0" smtClean="0"/>
              <a:t>Simulator for CSCE 587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78419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Short Bio</a:t>
            </a:r>
          </a:p>
          <a:p>
            <a:pPr lvl="1"/>
            <a:r>
              <a:rPr lang="en-US" sz="1800" dirty="0" smtClean="0"/>
              <a:t>Bachelor's in Physics, Masters in Electro-Optics, </a:t>
            </a:r>
            <a:r>
              <a:rPr lang="en-US" sz="1800" dirty="0" smtClean="0"/>
              <a:t>MBA (finance, international finance, MIS), </a:t>
            </a:r>
            <a:r>
              <a:rPr lang="en-US" sz="1800" dirty="0" smtClean="0"/>
              <a:t>PhD Computer Engineering</a:t>
            </a:r>
          </a:p>
          <a:p>
            <a:pPr lvl="1"/>
            <a:r>
              <a:rPr lang="en-US" sz="1800" dirty="0" smtClean="0"/>
              <a:t>Experience (knowledge) in the domain of Modeling and Simulation</a:t>
            </a:r>
          </a:p>
          <a:p>
            <a:pPr lvl="1"/>
            <a:r>
              <a:rPr lang="en-US" sz="1800" dirty="0" smtClean="0"/>
              <a:t>Experience in computer programming (strong C++ orientation)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Teaching</a:t>
            </a:r>
            <a:endParaRPr lang="en-US" sz="2400" dirty="0" smtClean="0"/>
          </a:p>
          <a:p>
            <a:pPr lvl="1"/>
            <a:r>
              <a:rPr lang="en-US" sz="1800" dirty="0" smtClean="0"/>
              <a:t>Software engineering sequence (CSCE 693 / 793)</a:t>
            </a:r>
          </a:p>
          <a:p>
            <a:pPr lvl="2"/>
            <a:r>
              <a:rPr lang="en-US" sz="1600" dirty="0" smtClean="0"/>
              <a:t>CSCE 693 : C++ focused</a:t>
            </a:r>
          </a:p>
          <a:p>
            <a:pPr lvl="2"/>
            <a:r>
              <a:rPr lang="en-US" sz="1600" dirty="0" smtClean="0"/>
              <a:t>CSCE 793 : Special topics, usually heavily oriented and/or designed to support student thesis</a:t>
            </a:r>
          </a:p>
          <a:p>
            <a:pPr lvl="2"/>
            <a:r>
              <a:rPr lang="en-US" sz="1600" dirty="0" smtClean="0"/>
              <a:t>CSCE 587 : Microprocessor Design and </a:t>
            </a:r>
            <a:r>
              <a:rPr lang="en-US" sz="1600" dirty="0" smtClean="0"/>
              <a:t>Synthesis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543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General interest areas</a:t>
            </a:r>
          </a:p>
          <a:p>
            <a:pPr lvl="1"/>
            <a:r>
              <a:rPr lang="en-US" sz="1800" dirty="0" smtClean="0"/>
              <a:t>Modeling and Simulation</a:t>
            </a:r>
          </a:p>
          <a:p>
            <a:pPr lvl="2"/>
            <a:r>
              <a:rPr lang="en-US" sz="1600" dirty="0" err="1" smtClean="0"/>
              <a:t>Realtime</a:t>
            </a:r>
            <a:r>
              <a:rPr lang="en-US" sz="1600" dirty="0" smtClean="0"/>
              <a:t> / highly interactive (human and/or hardware in the loop)</a:t>
            </a:r>
          </a:p>
          <a:p>
            <a:pPr lvl="2"/>
            <a:r>
              <a:rPr lang="en-US" sz="1600" dirty="0" smtClean="0"/>
              <a:t>Non-</a:t>
            </a:r>
            <a:r>
              <a:rPr lang="en-US" sz="1600" dirty="0" err="1" smtClean="0"/>
              <a:t>realtime</a:t>
            </a:r>
            <a:r>
              <a:rPr lang="en-US" sz="1600" dirty="0" smtClean="0"/>
              <a:t>, so called constructive or analytic simulation</a:t>
            </a:r>
          </a:p>
          <a:p>
            <a:pPr lvl="2"/>
            <a:r>
              <a:rPr lang="en-US" sz="1600" dirty="0" smtClean="0"/>
              <a:t>Common infrastructure concerns (e.g., software frameworks to support development of both kinds of applications)</a:t>
            </a:r>
          </a:p>
          <a:p>
            <a:pPr lvl="2"/>
            <a:r>
              <a:rPr lang="en-US" sz="1600" dirty="0" smtClean="0"/>
              <a:t>Software </a:t>
            </a:r>
            <a:r>
              <a:rPr lang="en-US" sz="1600" dirty="0" smtClean="0"/>
              <a:t>architecture </a:t>
            </a:r>
            <a:r>
              <a:rPr lang="en-US" sz="1600" dirty="0" smtClean="0"/>
              <a:t>concerns</a:t>
            </a:r>
          </a:p>
          <a:p>
            <a:pPr lvl="2"/>
            <a:r>
              <a:rPr lang="en-US" sz="1600" dirty="0" smtClean="0"/>
              <a:t>Game engine technologies that might be leveraged to support activities above</a:t>
            </a:r>
            <a:endParaRPr lang="en-US" sz="1600" dirty="0" smtClean="0"/>
          </a:p>
          <a:p>
            <a:r>
              <a:rPr lang="en-US" sz="2400" dirty="0" smtClean="0"/>
              <a:t>Thesis topics</a:t>
            </a:r>
            <a:endParaRPr lang="en-US" sz="2400" dirty="0" smtClean="0"/>
          </a:p>
          <a:p>
            <a:pPr lvl="1"/>
            <a:r>
              <a:rPr lang="en-US" sz="1800" dirty="0" err="1" smtClean="0"/>
              <a:t>AFRL’s</a:t>
            </a:r>
            <a:r>
              <a:rPr lang="en-US" sz="1800" dirty="0" smtClean="0"/>
              <a:t> Advanced Framework for Simulation, Integration and Modeling (</a:t>
            </a:r>
            <a:r>
              <a:rPr lang="en-US" sz="1800" dirty="0" err="1" smtClean="0"/>
              <a:t>AFSIM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Open-source Mixed Reality Simulation Platform (</a:t>
            </a:r>
            <a:r>
              <a:rPr lang="en-US" sz="1800" dirty="0" err="1" smtClean="0"/>
              <a:t>MIXR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UAS Data </a:t>
            </a:r>
            <a:r>
              <a:rPr lang="en-US" sz="1800" dirty="0" smtClean="0"/>
              <a:t>analytics</a:t>
            </a:r>
          </a:p>
          <a:p>
            <a:pPr lvl="1"/>
            <a:r>
              <a:rPr lang="en-US" sz="1800" dirty="0" smtClean="0"/>
              <a:t>Game engine technologies as applied to DoD M&amp;S domain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248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AFSIM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5093591" cy="347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69" y="4883426"/>
            <a:ext cx="3535950" cy="175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48000"/>
            <a:ext cx="5115582" cy="367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62600" y="1428806"/>
            <a:ext cx="335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Extraction of Core Discrete Event “Engine”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Extraction of Script Language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26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e\Google Drive\r-drive-repository\eaagles\simaf-products\gfx\raa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761" y="3799835"/>
            <a:ext cx="352159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MIXR</a:t>
            </a:r>
            <a:endParaRPr lang="en-US" dirty="0"/>
          </a:p>
        </p:txBody>
      </p:sp>
      <p:pic>
        <p:nvPicPr>
          <p:cNvPr id="4" name="Picture 4" descr="IMG_007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086" y="1502182"/>
            <a:ext cx="2489744" cy="210959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ockpit_1280x10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443" y="3887249"/>
            <a:ext cx="2490387" cy="199188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e\Google Drive\r-drive-repository\eaagles\simaf-products\gfx\RAAS\GUI\blueForceController-small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30" y="1455833"/>
            <a:ext cx="3523225" cy="220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q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1" y="1620102"/>
            <a:ext cx="2448970" cy="181405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G_0081"/>
          <p:cNvPicPr>
            <a:picLocks noGrp="1"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829" y="3833831"/>
            <a:ext cx="2405973" cy="180448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245" y="307499"/>
            <a:ext cx="2500190" cy="51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4012" y="6224646"/>
            <a:ext cx="914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Mixed Reality Environments / Virtual / Serious Gaming!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022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" y="2057400"/>
            <a:ext cx="4882784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Simulation / Framework Relationship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26332" y="5726626"/>
            <a:ext cx="252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External Packages to Support Graphics &amp; Interoperability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ight Brace 16"/>
          <p:cNvSpPr/>
          <p:nvPr/>
        </p:nvSpPr>
        <p:spPr bwMode="auto">
          <a:xfrm>
            <a:off x="5614950" y="2583180"/>
            <a:ext cx="351510" cy="3072495"/>
          </a:xfrm>
          <a:prstGeom prst="rightBrace">
            <a:avLst>
              <a:gd name="adj1" fmla="val 75000"/>
              <a:gd name="adj2" fmla="val 50000"/>
            </a:avLst>
          </a:prstGeom>
          <a:noFill/>
          <a:ln w="2222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7285" y="2941566"/>
            <a:ext cx="2635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Framework</a:t>
            </a: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Defines Simulation Architecture, PVI Graphics and Instruments Library, Input Language and Abstract Modeling Environments for RF, IR,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datalinks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GPS,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Satcom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Weapons, etc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MG_0081"/>
          <p:cNvPicPr>
            <a:picLocks noGrp="1"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982" y="1201782"/>
            <a:ext cx="1277984" cy="9584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3" name="Picture 12" descr="gcp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6843" y="1201238"/>
            <a:ext cx="1475907" cy="98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mq9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0403" y="1213757"/>
            <a:ext cx="1377407" cy="91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Brace 15"/>
          <p:cNvSpPr/>
          <p:nvPr/>
        </p:nvSpPr>
        <p:spPr bwMode="auto">
          <a:xfrm>
            <a:off x="5626925" y="1166901"/>
            <a:ext cx="316676" cy="1153390"/>
          </a:xfrm>
          <a:prstGeom prst="rightBrace">
            <a:avLst>
              <a:gd name="adj1" fmla="val 75000"/>
              <a:gd name="adj2" fmla="val 50000"/>
            </a:avLst>
          </a:prstGeom>
          <a:noFill/>
          <a:ln w="2222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1566" y="1243938"/>
            <a:ext cx="2669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>
                <a:latin typeface="Arial" pitchFamily="34" charset="0"/>
                <a:cs typeface="Arial" pitchFamily="34" charset="0"/>
              </a:rPr>
              <a:t>Products</a:t>
            </a:r>
          </a:p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Simulators &amp; Simulations Based on Framework Structure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>
            <a:off x="5600700" y="5772150"/>
            <a:ext cx="354330" cy="834390"/>
          </a:xfrm>
          <a:prstGeom prst="rightBrace">
            <a:avLst>
              <a:gd name="adj1" fmla="val 37003"/>
              <a:gd name="adj2" fmla="val 50000"/>
            </a:avLst>
          </a:prstGeom>
          <a:noFill/>
          <a:ln w="2222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72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&amp; Simulation Capability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1785" y="1514170"/>
            <a:ext cx="2480622" cy="1814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795" y="1538975"/>
            <a:ext cx="2656325" cy="178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11627" r="28585" b="2255"/>
          <a:stretch/>
        </p:blipFill>
        <p:spPr bwMode="auto">
          <a:xfrm>
            <a:off x="245985" y="1215457"/>
            <a:ext cx="2758406" cy="241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880" y="3716917"/>
            <a:ext cx="850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Developed a hybrid </a:t>
            </a:r>
            <a:r>
              <a:rPr lang="en-US" sz="1400" b="1" dirty="0"/>
              <a:t>Discrete Event Simulation (DES) </a:t>
            </a:r>
            <a:r>
              <a:rPr lang="en-US" sz="1400" b="1" dirty="0" smtClean="0"/>
              <a:t>/ </a:t>
            </a:r>
            <a:r>
              <a:rPr lang="en-US" sz="1400" b="1" dirty="0"/>
              <a:t>Continuous Time (CT) </a:t>
            </a:r>
            <a:r>
              <a:rPr lang="en-US" sz="1400" b="1" dirty="0" smtClean="0"/>
              <a:t>simulation framework to support the modeling and simulation of components used to build QKD systems</a:t>
            </a:r>
            <a:endParaRPr lang="en-US" sz="1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53" y="4339740"/>
            <a:ext cx="6299285" cy="243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2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QKD System Non-ideality Studies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152150"/>
            <a:ext cx="8516710" cy="4953000"/>
          </a:xfrm>
        </p:spPr>
        <p:txBody>
          <a:bodyPr/>
          <a:lstStyle/>
          <a:p>
            <a:r>
              <a:rPr lang="en-US" sz="2000" dirty="0"/>
              <a:t>Physical disturbances in aerial </a:t>
            </a:r>
            <a:r>
              <a:rPr lang="en-US" sz="2000" dirty="0" smtClean="0"/>
              <a:t>fiber (2010 Toshiba Network)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Practically-oriented decoy state QKD systems (fastest &amp; largest networks)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Photon Number Splitting (PNS) attacks (theoretical and practical variations)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39" descr="Figure 4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00029" y="1543654"/>
            <a:ext cx="2039036" cy="147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896575" y="3437540"/>
            <a:ext cx="2546070" cy="1669690"/>
            <a:chOff x="28841940" y="35475181"/>
            <a:chExt cx="7056110" cy="4758908"/>
          </a:xfrm>
        </p:grpSpPr>
        <p:pic>
          <p:nvPicPr>
            <p:cNvPr id="9" name="Picture 158" descr="E:\LogansPersonalStuff\Dropbox (QKD)\Professional\Research Stuff\Publications\T&amp;EofComplexCyberSecurityTechnologies\Data\PNS\Dixon2015_PNS_graphic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41940" y="35475181"/>
              <a:ext cx="7056110" cy="4470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9" descr="E:\LogansPersonalStuff\Dropbox (QKD)\Professional\Research Stuff\Publications\T&amp;EofComplexCyberSecurityTechnologies\Data\PNS\Dixon2015_PNS_graphic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078694" y="37903821"/>
              <a:ext cx="1593795" cy="843522"/>
            </a:xfrm>
            <a:prstGeom prst="rect">
              <a:avLst/>
            </a:prstGeom>
            <a:solidFill>
              <a:srgbClr val="D9D9D9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60"/>
            <p:cNvSpPr txBox="1">
              <a:spLocks noChangeArrowheads="1"/>
            </p:cNvSpPr>
            <p:nvPr/>
          </p:nvSpPr>
          <p:spPr bwMode="auto">
            <a:xfrm>
              <a:off x="31102790" y="37695572"/>
              <a:ext cx="2931595" cy="57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 i="1" dirty="0">
                  <a:solidFill>
                    <a:srgbClr val="000000"/>
                  </a:solidFill>
                  <a:latin typeface="Calibri" pitchFamily="34" charset="0"/>
                </a:rPr>
                <a:t>99.9% Prediction Interval</a:t>
              </a:r>
            </a:p>
          </p:txBody>
        </p:sp>
        <p:sp>
          <p:nvSpPr>
            <p:cNvPr id="12" name="TextBox 161"/>
            <p:cNvSpPr txBox="1">
              <a:spLocks noChangeArrowheads="1"/>
            </p:cNvSpPr>
            <p:nvPr/>
          </p:nvSpPr>
          <p:spPr bwMode="auto">
            <a:xfrm>
              <a:off x="31100157" y="35605482"/>
              <a:ext cx="2931595" cy="57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 i="1" dirty="0">
                  <a:solidFill>
                    <a:srgbClr val="000000"/>
                  </a:solidFill>
                  <a:latin typeface="Calibri" pitchFamily="34" charset="0"/>
                </a:rPr>
                <a:t>99.9% Prediction Interval</a:t>
              </a:r>
            </a:p>
          </p:txBody>
        </p:sp>
        <p:sp>
          <p:nvSpPr>
            <p:cNvPr id="13" name="TextBox 162"/>
            <p:cNvSpPr txBox="1">
              <a:spLocks noChangeArrowheads="1"/>
            </p:cNvSpPr>
            <p:nvPr/>
          </p:nvSpPr>
          <p:spPr bwMode="auto">
            <a:xfrm>
              <a:off x="31661070" y="39806133"/>
              <a:ext cx="3240237" cy="427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>
                  <a:solidFill>
                    <a:srgbClr val="000000"/>
                  </a:solidFill>
                  <a:latin typeface="Calibri" pitchFamily="34" charset="0"/>
                </a:rPr>
                <a:t>1,000 Simulation Trials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25571" y="3437540"/>
            <a:ext cx="4257169" cy="1669690"/>
            <a:chOff x="-3699351" y="1924636"/>
            <a:chExt cx="3596825" cy="1325439"/>
          </a:xfrm>
        </p:grpSpPr>
        <p:pic>
          <p:nvPicPr>
            <p:cNvPr id="19" name="Picture 6" descr="C:\Users\LOGANM~1\AppData\Local\Temp\vmware-Logan Mailloux\VMwareDnD\47ff87b5\Screenshot from 2015-01-29 11^%15^%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99351" y="1924636"/>
              <a:ext cx="3596825" cy="1325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6" descr="C:\Users\LOGANM~1\AppData\Local\Temp\vmware-Logan Mailloux\VMwareDnD\47ff87b5\Screenshot from 2015-01-29 11^%15^%1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0188" t="15413" r="79672" b="40768"/>
            <a:stretch>
              <a:fillRect/>
            </a:stretch>
          </p:blipFill>
          <p:spPr bwMode="auto">
            <a:xfrm>
              <a:off x="-3339703" y="2128528"/>
              <a:ext cx="558281" cy="82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b="15787"/>
            <a:stretch>
              <a:fillRect/>
            </a:stretch>
          </p:blipFill>
          <p:spPr bwMode="auto">
            <a:xfrm>
              <a:off x="-2789815" y="2098750"/>
              <a:ext cx="2393200" cy="1010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" name="Picture 3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03637" y="1540165"/>
            <a:ext cx="4079103" cy="140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60305" y="5560949"/>
            <a:ext cx="3574798" cy="119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6" r="22256" b="28659"/>
          <a:stretch/>
        </p:blipFill>
        <p:spPr bwMode="auto">
          <a:xfrm>
            <a:off x="6089254" y="5532335"/>
            <a:ext cx="1819507" cy="109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8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1541297" cy="1010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905" y="1690864"/>
            <a:ext cx="5886095" cy="162762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33400" y="4136481"/>
            <a:ext cx="4505325" cy="2133600"/>
            <a:chOff x="609600" y="3962400"/>
            <a:chExt cx="4505325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3962400"/>
              <a:ext cx="4505325" cy="10953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712" y="5334000"/>
              <a:ext cx="4229100" cy="762000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304800" y="3810000"/>
            <a:ext cx="8534400" cy="0"/>
          </a:xfrm>
          <a:prstGeom prst="line">
            <a:avLst/>
          </a:prstGeom>
          <a:ln w="28575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38800" y="4495800"/>
            <a:ext cx="3124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Topic</a:t>
            </a:r>
            <a:endParaRPr lang="en-US" sz="2000" b="1" dirty="0" smtClean="0"/>
          </a:p>
          <a:p>
            <a:pPr algn="ctr"/>
            <a:r>
              <a:rPr lang="en-US" sz="2000" dirty="0" smtClean="0"/>
              <a:t>Implement quantum optics models defined in </a:t>
            </a:r>
            <a:r>
              <a:rPr lang="en-US" sz="2000" dirty="0" err="1" smtClean="0"/>
              <a:t>QKD</a:t>
            </a:r>
            <a:r>
              <a:rPr lang="en-US" sz="2000" dirty="0" smtClean="0"/>
              <a:t> framework in Julia and </a:t>
            </a:r>
            <a:r>
              <a:rPr lang="en-US" sz="2000" dirty="0" err="1" smtClean="0"/>
              <a:t>SimJulia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5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2266</TotalTime>
  <Words>388</Words>
  <Application>Microsoft Office PowerPoint</Application>
  <PresentationFormat>On-screen Show (4:3)</PresentationFormat>
  <Paragraphs>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About Me</vt:lpstr>
      <vt:lpstr>About Me</vt:lpstr>
      <vt:lpstr>About Me</vt:lpstr>
      <vt:lpstr>AFSIM</vt:lpstr>
      <vt:lpstr>MIXR</vt:lpstr>
      <vt:lpstr>Simulation / Framework Relationship</vt:lpstr>
      <vt:lpstr>Modeling &amp; Simulation Capability</vt:lpstr>
      <vt:lpstr>QKD System Non-ideality Studies</vt:lpstr>
      <vt:lpstr>Topic of Interest</vt:lpstr>
      <vt:lpstr>UAS System</vt:lpstr>
      <vt:lpstr>Simulation and Real Hardware</vt:lpstr>
      <vt:lpstr>CSCE 587 Book</vt:lpstr>
      <vt:lpstr>Online Simulator for CSCE 587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Committee Update</dc:title>
  <dc:creator>me</dc:creator>
  <cp:lastModifiedBy>me</cp:lastModifiedBy>
  <cp:revision>563</cp:revision>
  <dcterms:created xsi:type="dcterms:W3CDTF">2006-08-16T00:00:00Z</dcterms:created>
  <dcterms:modified xsi:type="dcterms:W3CDTF">2020-01-06T22:53:53Z</dcterms:modified>
</cp:coreProperties>
</file>